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0" r:id="rId3"/>
    <p:sldId id="264" r:id="rId4"/>
    <p:sldId id="263" r:id="rId5"/>
    <p:sldId id="265" r:id="rId6"/>
  </p:sldIdLst>
  <p:sldSz cx="18288000" cy="10287000"/>
  <p:notesSz cx="6858000" cy="9144000"/>
  <p:embeddedFontLst>
    <p:embeddedFont>
      <p:font typeface="NanumGothic" pitchFamily="2" charset="-127"/>
      <p:regular r:id="rId7"/>
      <p:bold r:id="rId8"/>
    </p:embeddedFont>
    <p:embeddedFont>
      <p:font typeface="휴먼둥근헤드라인" panose="02030504000101010101" pitchFamily="18" charset="-127"/>
      <p:regular r:id="rId9"/>
    </p:embeddedFont>
    <p:embeddedFont>
      <p:font typeface="Montserrat Classic Bold" panose="020B0600000101010101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09" autoAdjust="0"/>
  </p:normalViewPr>
  <p:slideViewPr>
    <p:cSldViewPr>
      <p:cViewPr>
        <p:scale>
          <a:sx n="50" d="100"/>
          <a:sy n="50" d="100"/>
        </p:scale>
        <p:origin x="1608" y="1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18555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 rot="-4521330">
            <a:off x="4592932" y="2174714"/>
            <a:ext cx="14167639" cy="7119239"/>
          </a:xfrm>
          <a:custGeom>
            <a:avLst/>
            <a:gdLst/>
            <a:ahLst/>
            <a:cxnLst/>
            <a:rect l="l" t="t" r="r" b="b"/>
            <a:pathLst>
              <a:path w="14167639" h="7119239">
                <a:moveTo>
                  <a:pt x="0" y="0"/>
                </a:moveTo>
                <a:lnTo>
                  <a:pt x="14167639" y="0"/>
                </a:lnTo>
                <a:lnTo>
                  <a:pt x="14167639" y="7119238"/>
                </a:lnTo>
                <a:lnTo>
                  <a:pt x="0" y="7119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9699592" y="0"/>
            <a:ext cx="8698393" cy="10400373"/>
            <a:chOff x="0" y="0"/>
            <a:chExt cx="8603361" cy="10286746"/>
          </a:xfrm>
        </p:grpSpPr>
        <p:sp>
          <p:nvSpPr>
            <p:cNvPr id="6" name="Freeform 6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114498" t="-230" r="-2201" b="-20632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191521" y="3349077"/>
            <a:ext cx="9904959" cy="3588846"/>
            <a:chOff x="0" y="0"/>
            <a:chExt cx="2608713" cy="94521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608713" cy="945211"/>
            </a:xfrm>
            <a:custGeom>
              <a:avLst/>
              <a:gdLst/>
              <a:ahLst/>
              <a:cxnLst/>
              <a:rect l="l" t="t" r="r" b="b"/>
              <a:pathLst>
                <a:path w="2608713" h="945211">
                  <a:moveTo>
                    <a:pt x="0" y="0"/>
                  </a:moveTo>
                  <a:lnTo>
                    <a:pt x="2608713" y="0"/>
                  </a:lnTo>
                  <a:lnTo>
                    <a:pt x="2608713" y="945211"/>
                  </a:lnTo>
                  <a:lnTo>
                    <a:pt x="0" y="94521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2608713" cy="9642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4191521" y="6937923"/>
            <a:ext cx="9904959" cy="680751"/>
          </a:xfrm>
          <a:custGeom>
            <a:avLst/>
            <a:gdLst/>
            <a:ahLst/>
            <a:cxnLst/>
            <a:rect l="l" t="t" r="r" b="b"/>
            <a:pathLst>
              <a:path w="9904959" h="680751">
                <a:moveTo>
                  <a:pt x="0" y="0"/>
                </a:moveTo>
                <a:lnTo>
                  <a:pt x="9904958" y="0"/>
                </a:lnTo>
                <a:lnTo>
                  <a:pt x="9904958" y="680752"/>
                </a:lnTo>
                <a:lnTo>
                  <a:pt x="0" y="6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87363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4441321" y="3812419"/>
            <a:ext cx="9405358" cy="1906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975"/>
              </a:lnSpc>
            </a:pPr>
            <a:r>
              <a:rPr lang="ko-KR" altLang="en-US" sz="8000" spc="172" dirty="0">
                <a:solidFill>
                  <a:srgbClr val="040506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Archivo Black"/>
                <a:sym typeface="Archivo Black"/>
              </a:rPr>
              <a:t>숙소 추천 시스템</a:t>
            </a:r>
            <a:endParaRPr lang="en-US" sz="8000" spc="172" dirty="0">
              <a:solidFill>
                <a:srgbClr val="040506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Archivo Black"/>
              <a:sym typeface="Archivo Black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751892" y="5376253"/>
            <a:ext cx="7345101" cy="770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94"/>
              </a:lnSpc>
            </a:pPr>
            <a:r>
              <a:rPr lang="ko-KR" altLang="en-US" sz="2000" spc="74" dirty="0" err="1">
                <a:solidFill>
                  <a:srgbClr val="040506"/>
                </a:solidFill>
                <a:latin typeface="+mn-ea"/>
                <a:cs typeface="Archivo Black"/>
                <a:sym typeface="Archivo Black"/>
              </a:rPr>
              <a:t>팀명</a:t>
            </a:r>
            <a:r>
              <a:rPr lang="en-US" altLang="ko-KR" sz="2000" spc="74" dirty="0">
                <a:solidFill>
                  <a:srgbClr val="040506"/>
                </a:solidFill>
                <a:latin typeface="+mn-ea"/>
                <a:cs typeface="Archivo Black"/>
                <a:sym typeface="Archivo Black"/>
              </a:rPr>
              <a:t>:</a:t>
            </a:r>
            <a:r>
              <a:rPr lang="ko-KR" altLang="en-US" sz="2000" spc="74" dirty="0">
                <a:solidFill>
                  <a:srgbClr val="040506"/>
                </a:solidFill>
                <a:latin typeface="+mn-ea"/>
                <a:cs typeface="Archivo Black"/>
                <a:sym typeface="Archivo Black"/>
              </a:rPr>
              <a:t> 창공</a:t>
            </a:r>
            <a:endParaRPr lang="en-US" sz="2000" spc="74" dirty="0">
              <a:solidFill>
                <a:srgbClr val="040506"/>
              </a:solidFill>
              <a:latin typeface="+mn-ea"/>
              <a:cs typeface="Archivo Black"/>
              <a:sym typeface="Archivo Black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4441321" y="6182437"/>
            <a:ext cx="9497482" cy="421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61"/>
              </a:lnSpc>
            </a:pPr>
            <a:r>
              <a:rPr lang="en-US" sz="2653" spc="140" dirty="0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https://</a:t>
            </a:r>
            <a:r>
              <a:rPr lang="en-US" sz="2653" spc="140" dirty="0" err="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github.com</a:t>
            </a:r>
            <a:r>
              <a:rPr lang="en-US" sz="2653" spc="140" dirty="0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/ho44013/</a:t>
            </a:r>
            <a:r>
              <a:rPr lang="en-US" sz="2653" spc="140" dirty="0" err="1">
                <a:solidFill>
                  <a:srgbClr val="231F20"/>
                </a:solidFill>
                <a:latin typeface="Montserrat Classic Bold"/>
                <a:ea typeface="Montserrat Classic Bold"/>
                <a:cs typeface="Montserrat Classic Bold"/>
                <a:sym typeface="Montserrat Classic Bold"/>
              </a:rPr>
              <a:t>recommend_hotel</a:t>
            </a:r>
            <a:endParaRPr lang="en-US" sz="2653" spc="140" dirty="0">
              <a:solidFill>
                <a:srgbClr val="231F20"/>
              </a:solidFill>
              <a:latin typeface="Montserrat Classic Bold"/>
              <a:ea typeface="Montserrat Classic Bold"/>
              <a:cs typeface="Montserrat Classic Bold"/>
              <a:sym typeface="Montserrat Classic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5013836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663813" y="1725604"/>
            <a:ext cx="9308329" cy="801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48"/>
              </a:lnSpc>
              <a:spcBef>
                <a:spcPct val="0"/>
              </a:spcBef>
            </a:pPr>
            <a:r>
              <a:rPr lang="ko-KR" altLang="en-US" sz="5400" b="1" u="none" strike="noStrike" spc="37" dirty="0">
                <a:solidFill>
                  <a:srgbClr val="FFFFFF"/>
                </a:solidFill>
                <a:latin typeface="Calibri" panose="020F0502020204030204" pitchFamily="34" charset="0"/>
                <a:ea typeface="NanumGothic" panose="020D0604000000000000" pitchFamily="34" charset="-127"/>
                <a:cs typeface="Calibri" panose="020F0502020204030204" pitchFamily="34" charset="0"/>
                <a:sym typeface="Archivo Black"/>
              </a:rPr>
              <a:t>제작 목표 및 요구사항 분석</a:t>
            </a:r>
            <a:endParaRPr lang="en-US" sz="5400" b="1" u="none" strike="noStrike" spc="37" dirty="0">
              <a:solidFill>
                <a:srgbClr val="FFFFFF"/>
              </a:solidFill>
              <a:latin typeface="Calibri" panose="020F0502020204030204" pitchFamily="34" charset="0"/>
              <a:ea typeface="NanumGothic" panose="020D0604000000000000" pitchFamily="34" charset="-127"/>
              <a:cs typeface="Calibri" panose="020F0502020204030204" pitchFamily="34" charset="0"/>
              <a:sym typeface="Archivo Black"/>
            </a:endParaRPr>
          </a:p>
        </p:txBody>
      </p:sp>
      <p:grpSp>
        <p:nvGrpSpPr>
          <p:cNvPr id="28" name="Group 28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42" name="AutoShape 42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99A36F3-E3B3-B3BA-71F2-2326C5F624D6}"/>
              </a:ext>
            </a:extLst>
          </p:cNvPr>
          <p:cNvSpPr/>
          <p:nvPr/>
        </p:nvSpPr>
        <p:spPr>
          <a:xfrm>
            <a:off x="2057400" y="4020746"/>
            <a:ext cx="2286000" cy="15240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Montserrat Classic Bold" panose="020B0600000101010101" charset="0"/>
              </a:rPr>
              <a:t>Context</a:t>
            </a:r>
            <a:endParaRPr lang="ko-KR" altLang="en-US" sz="3600" dirty="0">
              <a:solidFill>
                <a:schemeClr val="bg1"/>
              </a:solidFill>
              <a:latin typeface="Montserrat Classic Bold" panose="020B0600000101010101" charset="0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DAC1E7C2-2A65-EB15-8B01-079535BB64C4}"/>
              </a:ext>
            </a:extLst>
          </p:cNvPr>
          <p:cNvSpPr/>
          <p:nvPr/>
        </p:nvSpPr>
        <p:spPr>
          <a:xfrm rot="5400000">
            <a:off x="2471737" y="5669697"/>
            <a:ext cx="1600200" cy="1828800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숙소 - 무료 휴가개 아이콘">
            <a:extLst>
              <a:ext uri="{FF2B5EF4-FFF2-40B4-BE49-F238E27FC236}">
                <a16:creationId xmlns:a16="http://schemas.microsoft.com/office/drawing/2014/main" id="{96FDED7C-3269-299E-E2FC-D5DD3D969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275" y="7619701"/>
            <a:ext cx="21431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3C0259F-DACE-244D-C79D-C9FC92247749}"/>
              </a:ext>
            </a:extLst>
          </p:cNvPr>
          <p:cNvCxnSpPr/>
          <p:nvPr/>
        </p:nvCxnSpPr>
        <p:spPr>
          <a:xfrm>
            <a:off x="5745155" y="3543300"/>
            <a:ext cx="0" cy="6477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44A9A2F-D3B5-E4C5-3D5D-1944B2003B83}"/>
              </a:ext>
            </a:extLst>
          </p:cNvPr>
          <p:cNvSpPr/>
          <p:nvPr/>
        </p:nvSpPr>
        <p:spPr>
          <a:xfrm>
            <a:off x="7029849" y="4448980"/>
            <a:ext cx="9905999" cy="176325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>
                <a:solidFill>
                  <a:schemeClr val="tx1"/>
                </a:solidFill>
              </a:rPr>
              <a:t>Context</a:t>
            </a:r>
            <a:r>
              <a:rPr lang="ko-KR" altLang="en-US" sz="4400" b="1" dirty="0">
                <a:solidFill>
                  <a:schemeClr val="tx1"/>
                </a:solidFill>
              </a:rPr>
              <a:t>를 통한 적합한 숙소 추천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D8C88EE-DAED-27BA-2BFF-D5BC0023A4F7}"/>
              </a:ext>
            </a:extLst>
          </p:cNvPr>
          <p:cNvSpPr/>
          <p:nvPr/>
        </p:nvSpPr>
        <p:spPr>
          <a:xfrm>
            <a:off x="7029849" y="6854077"/>
            <a:ext cx="9905999" cy="176325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solidFill>
                  <a:schemeClr val="tx1"/>
                </a:solidFill>
              </a:rPr>
              <a:t>숙소에 대한 간단한 정보 제공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5013836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42" name="AutoShape 42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12" name="그림 11" descr="스케치, 도표, 그림, 기술 도면이(가) 표시된 사진&#10;&#10;자동 생성된 설명">
            <a:extLst>
              <a:ext uri="{FF2B5EF4-FFF2-40B4-BE49-F238E27FC236}">
                <a16:creationId xmlns:a16="http://schemas.microsoft.com/office/drawing/2014/main" id="{52C29721-B32D-F8FA-8437-80E53AB63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596" y="3925722"/>
            <a:ext cx="12115800" cy="5839418"/>
          </a:xfrm>
          <a:prstGeom prst="rect">
            <a:avLst/>
          </a:prstGeom>
        </p:spPr>
      </p:pic>
      <p:sp>
        <p:nvSpPr>
          <p:cNvPr id="13" name="TextBox 27">
            <a:extLst>
              <a:ext uri="{FF2B5EF4-FFF2-40B4-BE49-F238E27FC236}">
                <a16:creationId xmlns:a16="http://schemas.microsoft.com/office/drawing/2014/main" id="{44F9992D-2DAD-EE59-5F31-CC9FAD4565D8}"/>
              </a:ext>
            </a:extLst>
          </p:cNvPr>
          <p:cNvSpPr txBox="1"/>
          <p:nvPr/>
        </p:nvSpPr>
        <p:spPr>
          <a:xfrm>
            <a:off x="1676400" y="1756992"/>
            <a:ext cx="9308329" cy="801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48"/>
              </a:lnSpc>
              <a:spcBef>
                <a:spcPct val="0"/>
              </a:spcBef>
            </a:pPr>
            <a:r>
              <a:rPr lang="ko-KR" altLang="en-US" sz="5400" b="1" u="none" strike="noStrike" spc="37" dirty="0">
                <a:solidFill>
                  <a:srgbClr val="FFFFFF"/>
                </a:solidFill>
                <a:latin typeface="Calibri" panose="020F0502020204030204" pitchFamily="34" charset="0"/>
                <a:ea typeface="NanumGothic" panose="020D0604000000000000" pitchFamily="34" charset="-127"/>
                <a:cs typeface="Calibri" panose="020F0502020204030204" pitchFamily="34" charset="0"/>
                <a:sym typeface="Archivo Black"/>
              </a:rPr>
              <a:t>구성도</a:t>
            </a:r>
            <a:endParaRPr lang="en-US" sz="5400" b="1" u="none" strike="noStrike" spc="37" dirty="0">
              <a:solidFill>
                <a:srgbClr val="FFFFFF"/>
              </a:solidFill>
              <a:latin typeface="Calibri" panose="020F0502020204030204" pitchFamily="34" charset="0"/>
              <a:ea typeface="NanumGothic" panose="020D0604000000000000" pitchFamily="34" charset="-127"/>
              <a:cs typeface="Calibri" panose="020F0502020204030204" pitchFamily="34" charset="0"/>
              <a:sym typeface="Archivo Black"/>
            </a:endParaRPr>
          </a:p>
        </p:txBody>
      </p:sp>
    </p:spTree>
    <p:extLst>
      <p:ext uri="{BB962C8B-B14F-4D97-AF65-F5344CB8AC3E}">
        <p14:creationId xmlns:p14="http://schemas.microsoft.com/office/powerpoint/2010/main" val="214335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 rot="1844104">
            <a:off x="6380559" y="2491180"/>
            <a:ext cx="13471756" cy="1426670"/>
          </a:xfrm>
          <a:custGeom>
            <a:avLst/>
            <a:gdLst/>
            <a:ahLst/>
            <a:cxnLst/>
            <a:rect l="l" t="t" r="r" b="b"/>
            <a:pathLst>
              <a:path w="13471756" h="1426670">
                <a:moveTo>
                  <a:pt x="0" y="0"/>
                </a:moveTo>
                <a:lnTo>
                  <a:pt x="13471756" y="0"/>
                </a:lnTo>
                <a:lnTo>
                  <a:pt x="13471756" y="1426671"/>
                </a:lnTo>
                <a:lnTo>
                  <a:pt x="0" y="1426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613275" y="0"/>
            <a:ext cx="10674725" cy="6004533"/>
            <a:chOff x="0" y="0"/>
            <a:chExt cx="6089457" cy="34253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solidFill>
              <a:srgbClr val="539BE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blipFill>
              <a:blip r:embed="rId4"/>
              <a:stretch>
                <a:fillRect t="-9259" b="-9259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pic>
        <p:nvPicPr>
          <p:cNvPr id="9" name="그림 8" descr="텍스트, 구름, 스크린샷, 하늘이(가) 표시된 사진&#10;&#10;자동 생성된 설명">
            <a:extLst>
              <a:ext uri="{FF2B5EF4-FFF2-40B4-BE49-F238E27FC236}">
                <a16:creationId xmlns:a16="http://schemas.microsoft.com/office/drawing/2014/main" id="{A90B9C1E-3E5D-11F6-E915-ED83B79E54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38" y="1470702"/>
            <a:ext cx="16764862" cy="7302875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34CAEA36-A07F-67A5-292D-D64FC8475DC3}"/>
              </a:ext>
            </a:extLst>
          </p:cNvPr>
          <p:cNvSpPr/>
          <p:nvPr/>
        </p:nvSpPr>
        <p:spPr>
          <a:xfrm>
            <a:off x="1434305" y="5143500"/>
            <a:ext cx="6096000" cy="297180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600" b="1" dirty="0"/>
              <a:t>  </a:t>
            </a:r>
            <a:r>
              <a:rPr lang="ko-KR" altLang="en-US" sz="3600" b="1" dirty="0" err="1"/>
              <a:t>라비치호텔</a:t>
            </a:r>
            <a:endParaRPr lang="en-US" altLang="ko-KR" sz="3600" b="1" dirty="0"/>
          </a:p>
          <a:p>
            <a:r>
              <a:rPr lang="en-US" altLang="ko-KR" b="1" dirty="0"/>
              <a:t>    </a:t>
            </a:r>
          </a:p>
          <a:p>
            <a:r>
              <a:rPr lang="en-US" altLang="ko-KR" b="1" dirty="0"/>
              <a:t>    063 – 442 - 2700</a:t>
            </a:r>
          </a:p>
          <a:p>
            <a:r>
              <a:rPr lang="en-US" altLang="ko-KR" b="1" dirty="0"/>
              <a:t>    </a:t>
            </a:r>
            <a:r>
              <a:rPr lang="ko-KR" altLang="en-US" b="1" dirty="0"/>
              <a:t>전북특별자치도 군산시 </a:t>
            </a:r>
            <a:r>
              <a:rPr lang="ko-KR" altLang="en-US" b="1" dirty="0" err="1"/>
              <a:t>비응남로</a:t>
            </a:r>
            <a:r>
              <a:rPr lang="ko-KR" altLang="en-US" b="1" dirty="0"/>
              <a:t> </a:t>
            </a:r>
            <a:r>
              <a:rPr lang="en-US" altLang="ko-KR" b="1" dirty="0"/>
              <a:t>36</a:t>
            </a:r>
          </a:p>
          <a:p>
            <a:r>
              <a:rPr lang="en-US" altLang="ko-KR" b="1" dirty="0"/>
              <a:t>    </a:t>
            </a:r>
            <a:r>
              <a:rPr lang="ko-KR" altLang="en-US" b="1" dirty="0" err="1"/>
              <a:t>라비치호텔은</a:t>
            </a:r>
            <a:r>
              <a:rPr lang="ko-KR" altLang="en-US" b="1" dirty="0"/>
              <a:t> </a:t>
            </a:r>
            <a:r>
              <a:rPr lang="ko-KR" altLang="en-US" b="1" dirty="0" err="1"/>
              <a:t>비응항에서</a:t>
            </a:r>
            <a:r>
              <a:rPr lang="ko-KR" altLang="en-US" b="1" dirty="0"/>
              <a:t> </a:t>
            </a:r>
            <a:r>
              <a:rPr lang="ko-KR" altLang="en-US" b="1" dirty="0" err="1"/>
              <a:t>바다전경이</a:t>
            </a:r>
            <a:r>
              <a:rPr lang="ko-KR" altLang="en-US" b="1" dirty="0"/>
              <a:t> 가장 좋은 호</a:t>
            </a:r>
            <a:r>
              <a:rPr lang="en-US" altLang="ko-KR" b="1" dirty="0"/>
              <a:t>…</a:t>
            </a:r>
          </a:p>
          <a:p>
            <a:r>
              <a:rPr lang="en-US" altLang="ko-KR" b="1" dirty="0"/>
              <a:t>    34</a:t>
            </a:r>
            <a:r>
              <a:rPr lang="ko-KR" altLang="en-US" b="1" dirty="0"/>
              <a:t>실</a:t>
            </a:r>
            <a:endParaRPr lang="en-US" altLang="ko-KR" b="1" dirty="0"/>
          </a:p>
          <a:p>
            <a:r>
              <a:rPr lang="en-US" altLang="ko-KR" b="1" dirty="0"/>
              <a:t>    </a:t>
            </a:r>
            <a:r>
              <a:rPr lang="ko-KR" altLang="en-US" b="1" dirty="0"/>
              <a:t>노래방</a:t>
            </a:r>
            <a:r>
              <a:rPr lang="en-US" altLang="ko-KR" b="1" dirty="0"/>
              <a:t>, </a:t>
            </a:r>
            <a:r>
              <a:rPr lang="ko-KR" altLang="en-US" b="1" dirty="0" err="1"/>
              <a:t>바베큐장</a:t>
            </a:r>
            <a:endParaRPr lang="en-US" altLang="ko-KR" sz="36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-5013836" y="1028700"/>
            <a:ext cx="19354610" cy="2258023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16860" y="3148979"/>
            <a:ext cx="5689104" cy="275488"/>
            <a:chOff x="0" y="0"/>
            <a:chExt cx="4519796" cy="21886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42" name="AutoShape 42"/>
          <p:cNvSpPr/>
          <p:nvPr/>
        </p:nvSpPr>
        <p:spPr>
          <a:xfrm>
            <a:off x="-715490" y="962025"/>
            <a:ext cx="1292129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8229EFA-F95D-4C4A-93C5-765F16D103CF}"/>
              </a:ext>
            </a:extLst>
          </p:cNvPr>
          <p:cNvSpPr/>
          <p:nvPr/>
        </p:nvSpPr>
        <p:spPr>
          <a:xfrm>
            <a:off x="533400" y="3781495"/>
            <a:ext cx="9905999" cy="176325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>
                <a:solidFill>
                  <a:schemeClr val="accent1"/>
                </a:solidFill>
              </a:rPr>
              <a:t>Context</a:t>
            </a:r>
            <a:r>
              <a:rPr lang="ko-KR" altLang="en-US" sz="4400" b="1" dirty="0">
                <a:solidFill>
                  <a:schemeClr val="accent1"/>
                </a:solidFill>
              </a:rPr>
              <a:t>에 적합한 숙소 제안</a:t>
            </a:r>
            <a:r>
              <a:rPr lang="en-US" altLang="ko-KR" sz="4400" b="1" dirty="0">
                <a:solidFill>
                  <a:schemeClr val="accent1"/>
                </a:solidFill>
              </a:rPr>
              <a:t> </a:t>
            </a:r>
            <a:r>
              <a:rPr lang="ko-KR" altLang="en-US" sz="4400" b="1" dirty="0">
                <a:solidFill>
                  <a:schemeClr val="accent1"/>
                </a:solidFill>
              </a:rPr>
              <a:t>및 </a:t>
            </a:r>
            <a:endParaRPr lang="en-US" altLang="ko-KR" sz="4400" b="1" dirty="0">
              <a:solidFill>
                <a:schemeClr val="accent1"/>
              </a:solidFill>
            </a:endParaRPr>
          </a:p>
          <a:p>
            <a:pPr algn="ctr"/>
            <a:r>
              <a:rPr lang="ko-KR" altLang="en-US" sz="4400" b="1" dirty="0">
                <a:solidFill>
                  <a:schemeClr val="accent1"/>
                </a:solidFill>
              </a:rPr>
              <a:t>각 숙소 정보 제공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4731FA5-10D3-0D40-6EDF-DEF941E385BC}"/>
              </a:ext>
            </a:extLst>
          </p:cNvPr>
          <p:cNvSpPr/>
          <p:nvPr/>
        </p:nvSpPr>
        <p:spPr>
          <a:xfrm>
            <a:off x="7682953" y="5764052"/>
            <a:ext cx="9905999" cy="176325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800" b="1" dirty="0">
                <a:solidFill>
                  <a:schemeClr val="accent2"/>
                </a:solidFill>
              </a:rPr>
              <a:t>Dataset</a:t>
            </a:r>
            <a:r>
              <a:rPr lang="ko-KR" altLang="en-US" sz="4800" b="1" dirty="0">
                <a:solidFill>
                  <a:schemeClr val="accent2"/>
                </a:solidFill>
              </a:rPr>
              <a:t>의 부족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F8B3415-288F-EBA7-31AD-7F8A696FFAB7}"/>
              </a:ext>
            </a:extLst>
          </p:cNvPr>
          <p:cNvSpPr/>
          <p:nvPr/>
        </p:nvSpPr>
        <p:spPr>
          <a:xfrm>
            <a:off x="7682953" y="7751777"/>
            <a:ext cx="9905999" cy="1763251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b="1" dirty="0">
                <a:solidFill>
                  <a:schemeClr val="accent2"/>
                </a:solidFill>
              </a:rPr>
              <a:t>특정 </a:t>
            </a:r>
            <a:r>
              <a:rPr lang="en-US" altLang="ko-KR" sz="4400" b="1" dirty="0">
                <a:solidFill>
                  <a:schemeClr val="accent2"/>
                </a:solidFill>
              </a:rPr>
              <a:t>Context</a:t>
            </a:r>
            <a:r>
              <a:rPr lang="ko-KR" altLang="en-US" sz="4400" b="1" dirty="0">
                <a:solidFill>
                  <a:schemeClr val="accent2"/>
                </a:solidFill>
              </a:rPr>
              <a:t>에 대한 추천 생성 불</a:t>
            </a:r>
          </a:p>
        </p:txBody>
      </p:sp>
      <p:sp>
        <p:nvSpPr>
          <p:cNvPr id="10" name="TextBox 27">
            <a:extLst>
              <a:ext uri="{FF2B5EF4-FFF2-40B4-BE49-F238E27FC236}">
                <a16:creationId xmlns:a16="http://schemas.microsoft.com/office/drawing/2014/main" id="{1E7AD958-AE02-9CA3-849D-82C8733138CC}"/>
              </a:ext>
            </a:extLst>
          </p:cNvPr>
          <p:cNvSpPr txBox="1"/>
          <p:nvPr/>
        </p:nvSpPr>
        <p:spPr>
          <a:xfrm>
            <a:off x="1812619" y="1790700"/>
            <a:ext cx="9308329" cy="8014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48"/>
              </a:lnSpc>
              <a:spcBef>
                <a:spcPct val="0"/>
              </a:spcBef>
            </a:pPr>
            <a:r>
              <a:rPr lang="ko-KR" altLang="en-US" sz="5400" b="1" u="none" strike="noStrike" spc="37" dirty="0">
                <a:solidFill>
                  <a:srgbClr val="FFFFFF"/>
                </a:solidFill>
                <a:latin typeface="Calibri" panose="020F0502020204030204" pitchFamily="34" charset="0"/>
                <a:ea typeface="NanumGothic" panose="020D0604000000000000" pitchFamily="34" charset="-127"/>
                <a:cs typeface="Calibri" panose="020F0502020204030204" pitchFamily="34" charset="0"/>
                <a:sym typeface="Archivo Black"/>
              </a:rPr>
              <a:t>결과 및 보완점</a:t>
            </a:r>
            <a:endParaRPr lang="en-US" sz="5400" b="1" u="none" strike="noStrike" spc="37" dirty="0">
              <a:solidFill>
                <a:srgbClr val="FFFFFF"/>
              </a:solidFill>
              <a:latin typeface="Calibri" panose="020F0502020204030204" pitchFamily="34" charset="0"/>
              <a:ea typeface="NanumGothic" panose="020D0604000000000000" pitchFamily="34" charset="-127"/>
              <a:cs typeface="Calibri" panose="020F0502020204030204" pitchFamily="34" charset="0"/>
              <a:sym typeface="Archivo Black"/>
            </a:endParaRPr>
          </a:p>
        </p:txBody>
      </p:sp>
    </p:spTree>
    <p:extLst>
      <p:ext uri="{BB962C8B-B14F-4D97-AF65-F5344CB8AC3E}">
        <p14:creationId xmlns:p14="http://schemas.microsoft.com/office/powerpoint/2010/main" val="3916978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87</Words>
  <Application>Microsoft Office PowerPoint</Application>
  <PresentationFormat>사용자 지정</PresentationFormat>
  <Paragraphs>20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NanumGothic</vt:lpstr>
      <vt:lpstr>Montserrat Classic Bold</vt:lpstr>
      <vt:lpstr>Arial</vt:lpstr>
      <vt:lpstr>Calibri</vt:lpstr>
      <vt:lpstr>휴먼둥근헤드라인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Modern Professional Business Project Presentation</dc:title>
  <cp:lastModifiedBy>김성호(학부생-소프트웨어전공)</cp:lastModifiedBy>
  <cp:revision>3</cp:revision>
  <dcterms:created xsi:type="dcterms:W3CDTF">2006-08-16T00:00:00Z</dcterms:created>
  <dcterms:modified xsi:type="dcterms:W3CDTF">2024-07-19T11:01:26Z</dcterms:modified>
  <dc:identifier>DAGLXjU6RI4</dc:identifier>
</cp:coreProperties>
</file>

<file path=docProps/thumbnail.jpeg>
</file>